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4697"/>
  </p:normalViewPr>
  <p:slideViewPr>
    <p:cSldViewPr snapToGrid="0" snapToObjects="1">
      <p:cViewPr varScale="1">
        <p:scale>
          <a:sx n="114" d="100"/>
          <a:sy n="114" d="100"/>
        </p:scale>
        <p:origin x="47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8/4/19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8/4/19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8/4/19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8/4/19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5059C3-6A89-4494-99FF-5A4D6FFD50EB}" type="datetimeFigureOut">
              <a:rPr lang="en-US" dirty="0"/>
              <a:t>8/4/19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8/4/19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8/4/19</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8/4/19</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8/4/19</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D525BB-DA17-4BA0-B3C8-3AC3ABC827E6}" type="datetimeFigureOut">
              <a:rPr lang="en-US" dirty="0"/>
              <a:t>8/4/19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6C4C9A-3960-41CF-A4E9-2A8FB932454B}" type="datetimeFigureOut">
              <a:rPr lang="en-US" dirty="0"/>
              <a:t>8/4/19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8/4/19</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5.tiff"/><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6.tiff"/><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92C59-E83B-EC43-A83A-EFF4CCF7766A}"/>
              </a:ext>
            </a:extLst>
          </p:cNvPr>
          <p:cNvSpPr>
            <a:spLocks noGrp="1"/>
          </p:cNvSpPr>
          <p:nvPr>
            <p:ph type="ctrTitle"/>
          </p:nvPr>
        </p:nvSpPr>
        <p:spPr/>
        <p:txBody>
          <a:bodyPr/>
          <a:lstStyle/>
          <a:p>
            <a:r>
              <a:rPr lang="en-US" dirty="0"/>
              <a:t>Pros and Cons of Co-Teaching</a:t>
            </a:r>
          </a:p>
        </p:txBody>
      </p:sp>
      <p:sp>
        <p:nvSpPr>
          <p:cNvPr id="3" name="Subtitle 2">
            <a:extLst>
              <a:ext uri="{FF2B5EF4-FFF2-40B4-BE49-F238E27FC236}">
                <a16:creationId xmlns:a16="http://schemas.microsoft.com/office/drawing/2014/main" id="{F81707D9-75F5-2D40-81F4-65F9008E8F29}"/>
              </a:ext>
            </a:extLst>
          </p:cNvPr>
          <p:cNvSpPr>
            <a:spLocks noGrp="1"/>
          </p:cNvSpPr>
          <p:nvPr>
            <p:ph type="subTitle" idx="1"/>
          </p:nvPr>
        </p:nvSpPr>
        <p:spPr>
          <a:xfrm>
            <a:off x="2701650" y="4563277"/>
            <a:ext cx="5357600" cy="1160213"/>
          </a:xfrm>
        </p:spPr>
        <p:txBody>
          <a:bodyPr/>
          <a:lstStyle/>
          <a:p>
            <a:r>
              <a:rPr lang="en-US" dirty="0"/>
              <a:t>And why we should adjust our music classrooms to co teaching through “Vertical” classrooms. </a:t>
            </a:r>
          </a:p>
        </p:txBody>
      </p:sp>
    </p:spTree>
    <p:extLst>
      <p:ext uri="{BB962C8B-B14F-4D97-AF65-F5344CB8AC3E}">
        <p14:creationId xmlns:p14="http://schemas.microsoft.com/office/powerpoint/2010/main" val="2007804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75B5A-D592-1247-BAFD-ECD6E43CD78B}"/>
              </a:ext>
            </a:extLst>
          </p:cNvPr>
          <p:cNvSpPr>
            <a:spLocks noGrp="1"/>
          </p:cNvSpPr>
          <p:nvPr>
            <p:ph type="title"/>
          </p:nvPr>
        </p:nvSpPr>
        <p:spPr/>
        <p:txBody>
          <a:bodyPr/>
          <a:lstStyle/>
          <a:p>
            <a:r>
              <a:rPr lang="en-US" dirty="0"/>
              <a:t>General benefits of Co-teaching</a:t>
            </a:r>
          </a:p>
        </p:txBody>
      </p:sp>
      <p:sp>
        <p:nvSpPr>
          <p:cNvPr id="3" name="Content Placeholder 2">
            <a:extLst>
              <a:ext uri="{FF2B5EF4-FFF2-40B4-BE49-F238E27FC236}">
                <a16:creationId xmlns:a16="http://schemas.microsoft.com/office/drawing/2014/main" id="{BCE8D9DB-EBD9-BB48-A788-AB87F6D20E5E}"/>
              </a:ext>
            </a:extLst>
          </p:cNvPr>
          <p:cNvSpPr>
            <a:spLocks noGrp="1"/>
          </p:cNvSpPr>
          <p:nvPr>
            <p:ph idx="1"/>
          </p:nvPr>
        </p:nvSpPr>
        <p:spPr/>
        <p:txBody>
          <a:bodyPr>
            <a:normAutofit lnSpcReduction="10000"/>
          </a:bodyPr>
          <a:lstStyle/>
          <a:p>
            <a:r>
              <a:rPr lang="en-US" dirty="0"/>
              <a:t>Creates effective teaching and fun learning </a:t>
            </a:r>
            <a:r>
              <a:rPr lang="en-US" dirty="0" err="1"/>
              <a:t>enviornment</a:t>
            </a:r>
            <a:endParaRPr lang="en-US" dirty="0"/>
          </a:p>
          <a:p>
            <a:r>
              <a:rPr lang="en-US" dirty="0"/>
              <a:t>Gives teachers the opportunity to enrich a classroom by filling out a lesson</a:t>
            </a:r>
          </a:p>
          <a:p>
            <a:r>
              <a:rPr lang="en-US" dirty="0"/>
              <a:t>Allows for shared ideas- discussions are not “one-sided”</a:t>
            </a:r>
          </a:p>
          <a:p>
            <a:r>
              <a:rPr lang="en-US" dirty="0"/>
              <a:t>Breaks up the monotony of one person doing all instruction</a:t>
            </a:r>
          </a:p>
          <a:p>
            <a:r>
              <a:rPr lang="en-US" dirty="0"/>
              <a:t>Creates many spontaneous teachable moments and allows for them. If students have a question, one teacher can address individually or choose to involve the whole class to make sure other students aren’t confused as well. </a:t>
            </a:r>
          </a:p>
        </p:txBody>
      </p:sp>
    </p:spTree>
    <p:extLst>
      <p:ext uri="{BB962C8B-B14F-4D97-AF65-F5344CB8AC3E}">
        <p14:creationId xmlns:p14="http://schemas.microsoft.com/office/powerpoint/2010/main" val="3213813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C9822-9BD5-B047-A3BE-F618C7010CF2}"/>
              </a:ext>
            </a:extLst>
          </p:cNvPr>
          <p:cNvSpPr>
            <a:spLocks noGrp="1"/>
          </p:cNvSpPr>
          <p:nvPr>
            <p:ph type="title"/>
          </p:nvPr>
        </p:nvSpPr>
        <p:spPr/>
        <p:txBody>
          <a:bodyPr/>
          <a:lstStyle/>
          <a:p>
            <a:r>
              <a:rPr lang="en-US" dirty="0"/>
              <a:t>Some troubles of Co-Teaching</a:t>
            </a:r>
          </a:p>
        </p:txBody>
      </p:sp>
      <p:sp>
        <p:nvSpPr>
          <p:cNvPr id="3" name="Content Placeholder 2">
            <a:extLst>
              <a:ext uri="{FF2B5EF4-FFF2-40B4-BE49-F238E27FC236}">
                <a16:creationId xmlns:a16="http://schemas.microsoft.com/office/drawing/2014/main" id="{8DC08484-6F72-AB4E-AF50-0ED471CE4013}"/>
              </a:ext>
            </a:extLst>
          </p:cNvPr>
          <p:cNvSpPr>
            <a:spLocks noGrp="1"/>
          </p:cNvSpPr>
          <p:nvPr>
            <p:ph idx="1"/>
          </p:nvPr>
        </p:nvSpPr>
        <p:spPr/>
        <p:txBody>
          <a:bodyPr>
            <a:normAutofit lnSpcReduction="10000"/>
          </a:bodyPr>
          <a:lstStyle/>
          <a:p>
            <a:r>
              <a:rPr lang="en-US" dirty="0"/>
              <a:t>Co-teachers might not get along</a:t>
            </a:r>
          </a:p>
          <a:p>
            <a:r>
              <a:rPr lang="en-US" dirty="0"/>
              <a:t>Both teachers need to be equally invested, which is sometimes difficult to do. </a:t>
            </a:r>
          </a:p>
          <a:p>
            <a:r>
              <a:rPr lang="en-US" dirty="0"/>
              <a:t>Both teachers may have to be equally involved in the planning, grading, correcting, and supporting in the classroom. This way instruction and grading has multiple perspectives. </a:t>
            </a:r>
          </a:p>
          <a:p>
            <a:r>
              <a:rPr lang="en-US" dirty="0"/>
              <a:t>Unless they are at the stage where they are finishing each other’s sentences, planning may take a long time. However, they must be allowed to get to this point. </a:t>
            </a:r>
          </a:p>
          <a:p>
            <a:pPr marL="0" indent="0">
              <a:buNone/>
            </a:pPr>
            <a:endParaRPr lang="en-US" dirty="0"/>
          </a:p>
        </p:txBody>
      </p:sp>
    </p:spTree>
    <p:extLst>
      <p:ext uri="{BB962C8B-B14F-4D97-AF65-F5344CB8AC3E}">
        <p14:creationId xmlns:p14="http://schemas.microsoft.com/office/powerpoint/2010/main" val="716238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stretch/>
        </a:blipFill>
        <a:effectLst/>
      </p:bgPr>
    </p:bg>
    <p:spTree>
      <p:nvGrpSpPr>
        <p:cNvPr id="1" name=""/>
        <p:cNvGrpSpPr/>
        <p:nvPr/>
      </p:nvGrpSpPr>
      <p:grpSpPr>
        <a:xfrm>
          <a:off x="0" y="0"/>
          <a:ext cx="0" cy="0"/>
          <a:chOff x="0" y="0"/>
          <a:chExt cx="0" cy="0"/>
        </a:xfrm>
      </p:grpSpPr>
      <p:sp useBgFill="1">
        <p:nvSpPr>
          <p:cNvPr id="23" name="Rectangle 8">
            <a:extLst>
              <a:ext uri="{FF2B5EF4-FFF2-40B4-BE49-F238E27FC236}">
                <a16:creationId xmlns:a16="http://schemas.microsoft.com/office/drawing/2014/main" id="{40C8693A-B687-4F5E-B86B-B4F11D5234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9867" cy="68552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10">
            <a:extLst>
              <a:ext uri="{FF2B5EF4-FFF2-40B4-BE49-F238E27FC236}">
                <a16:creationId xmlns:a16="http://schemas.microsoft.com/office/drawing/2014/main" id="{D51084F9-D042-49BE-9E1A-43E583B98FC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25" name="Picture 12">
            <a:extLst>
              <a:ext uri="{FF2B5EF4-FFF2-40B4-BE49-F238E27FC236}">
                <a16:creationId xmlns:a16="http://schemas.microsoft.com/office/drawing/2014/main" id="{EE65CA45-264D-4FD3-9249-3CB04EC97E8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alphaModFix/>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26" name="Rectangle 14">
            <a:extLst>
              <a:ext uri="{FF2B5EF4-FFF2-40B4-BE49-F238E27FC236}">
                <a16:creationId xmlns:a16="http://schemas.microsoft.com/office/drawing/2014/main" id="{E7B58214-716F-43B8-8272-85CE2B9AB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16">
            <a:extLst>
              <a:ext uri="{FF2B5EF4-FFF2-40B4-BE49-F238E27FC236}">
                <a16:creationId xmlns:a16="http://schemas.microsoft.com/office/drawing/2014/main" id="{2A5C070E-7DB1-4147-B6A8-D14B9C40E1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18">
            <a:extLst>
              <a:ext uri="{FF2B5EF4-FFF2-40B4-BE49-F238E27FC236}">
                <a16:creationId xmlns:a16="http://schemas.microsoft.com/office/drawing/2014/main" id="{A31070C9-36CD-4B65-8159-324995821F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7533" y="0"/>
            <a:ext cx="10378001"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21D39F5-8C29-6C45-BFD3-6E9D881A0C6D}"/>
              </a:ext>
            </a:extLst>
          </p:cNvPr>
          <p:cNvSpPr>
            <a:spLocks noGrp="1"/>
          </p:cNvSpPr>
          <p:nvPr>
            <p:ph idx="1"/>
          </p:nvPr>
        </p:nvSpPr>
        <p:spPr>
          <a:xfrm>
            <a:off x="1005401" y="503000"/>
            <a:ext cx="3737163" cy="5783500"/>
          </a:xfrm>
        </p:spPr>
        <p:txBody>
          <a:bodyPr>
            <a:noAutofit/>
          </a:bodyPr>
          <a:lstStyle/>
          <a:p>
            <a:pPr>
              <a:lnSpc>
                <a:spcPct val="110000"/>
              </a:lnSpc>
            </a:pPr>
            <a:r>
              <a:rPr lang="en-US" sz="1800" dirty="0"/>
              <a:t>Co teaching allows for the student and teacher ratio to do down, meaning that students will get more one on one time. Weather or not this is instructional, answering questions, or even just giving feedback, this opportunity is really important for children with learning and developmental disabilities. </a:t>
            </a:r>
          </a:p>
          <a:p>
            <a:pPr>
              <a:lnSpc>
                <a:spcPct val="110000"/>
              </a:lnSpc>
            </a:pPr>
            <a:r>
              <a:rPr lang="en-US" sz="1800" b="1" dirty="0"/>
              <a:t>The more opportunities students have to be assessed, the better! Smaller ratios of students to teacher mean that they will be assessed more (formally and informally!). </a:t>
            </a:r>
          </a:p>
        </p:txBody>
      </p:sp>
      <p:pic>
        <p:nvPicPr>
          <p:cNvPr id="4" name="Picture 3">
            <a:extLst>
              <a:ext uri="{FF2B5EF4-FFF2-40B4-BE49-F238E27FC236}">
                <a16:creationId xmlns:a16="http://schemas.microsoft.com/office/drawing/2014/main" id="{3FDD43DD-AFF9-1B4D-B15F-7301B3485EF8}"/>
              </a:ext>
            </a:extLst>
          </p:cNvPr>
          <p:cNvPicPr>
            <a:picLocks noChangeAspect="1"/>
          </p:cNvPicPr>
          <p:nvPr/>
        </p:nvPicPr>
        <p:blipFill rotWithShape="1">
          <a:blip r:embed="rId5"/>
          <a:srcRect r="5004" b="-2"/>
          <a:stretch/>
        </p:blipFill>
        <p:spPr>
          <a:xfrm>
            <a:off x="5432992" y="2348779"/>
            <a:ext cx="4818974" cy="3373468"/>
          </a:xfrm>
          <a:prstGeom prst="rect">
            <a:avLst/>
          </a:prstGeom>
          <a:ln>
            <a:gradFill flip="none" rotWithShape="1">
              <a:gsLst>
                <a:gs pos="86000">
                  <a:schemeClr val="accent6">
                    <a:lumMod val="67000"/>
                  </a:schemeClr>
                </a:gs>
                <a:gs pos="20000">
                  <a:schemeClr val="accent6">
                    <a:lumMod val="97000"/>
                    <a:lumOff val="3000"/>
                  </a:schemeClr>
                </a:gs>
                <a:gs pos="100000">
                  <a:schemeClr val="accent6">
                    <a:lumMod val="60000"/>
                    <a:lumOff val="40000"/>
                  </a:schemeClr>
                </a:gs>
              </a:gsLst>
              <a:lin ang="16200000" scaled="1"/>
              <a:tileRect/>
            </a:gradFill>
          </a:ln>
          <a:effectLst>
            <a:innerShdw blurRad="127000">
              <a:prstClr val="black">
                <a:alpha val="90000"/>
              </a:prstClr>
            </a:innerShdw>
          </a:effectLst>
        </p:spPr>
      </p:pic>
      <p:sp>
        <p:nvSpPr>
          <p:cNvPr id="29" name="Rectangle 20">
            <a:extLst>
              <a:ext uri="{FF2B5EF4-FFF2-40B4-BE49-F238E27FC236}">
                <a16:creationId xmlns:a16="http://schemas.microsoft.com/office/drawing/2014/main" id="{89C35FB2-5194-4BE0-92D0-464E2B711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87666" y="-2718"/>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0038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stretch/>
        </a:blip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2C9A412-6D33-4176-9157-E3B99D3AC2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9867" cy="68552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4B943304-F883-42A9-840F-CC318A256D7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3" name="Picture 12">
            <a:extLst>
              <a:ext uri="{FF2B5EF4-FFF2-40B4-BE49-F238E27FC236}">
                <a16:creationId xmlns:a16="http://schemas.microsoft.com/office/drawing/2014/main" id="{1AAFC6A7-C24E-4A7C-9566-DB74CCFEF36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alphaModFix/>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5" name="Rectangle 14">
            <a:extLst>
              <a:ext uri="{FF2B5EF4-FFF2-40B4-BE49-F238E27FC236}">
                <a16:creationId xmlns:a16="http://schemas.microsoft.com/office/drawing/2014/main" id="{F2A188AC-153B-4A00-B5A5-794810FA01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C61FC670-9D36-4874-9280-16FEDEA4C6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236FD2F9-5FC0-4B1C-A95A-266B3379CB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7533" y="0"/>
            <a:ext cx="10378001"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group of people sitting at a table&#10;&#10;Description automatically generated">
            <a:extLst>
              <a:ext uri="{FF2B5EF4-FFF2-40B4-BE49-F238E27FC236}">
                <a16:creationId xmlns:a16="http://schemas.microsoft.com/office/drawing/2014/main" id="{A14053A0-2197-844C-B086-B8A2ACE3839A}"/>
              </a:ext>
            </a:extLst>
          </p:cNvPr>
          <p:cNvPicPr>
            <a:picLocks noChangeAspect="1"/>
          </p:cNvPicPr>
          <p:nvPr/>
        </p:nvPicPr>
        <p:blipFill rotWithShape="1">
          <a:blip r:embed="rId5"/>
          <a:srcRect l="21506" r="9639" b="-2"/>
          <a:stretch/>
        </p:blipFill>
        <p:spPr>
          <a:xfrm>
            <a:off x="2286938" y="2364159"/>
            <a:ext cx="4454381" cy="3364051"/>
          </a:xfrm>
          <a:prstGeom prst="rect">
            <a:avLst/>
          </a:prstGeom>
          <a:ln>
            <a:gradFill flip="none" rotWithShape="1">
              <a:gsLst>
                <a:gs pos="86000">
                  <a:schemeClr val="accent6">
                    <a:lumMod val="67000"/>
                  </a:schemeClr>
                </a:gs>
                <a:gs pos="20000">
                  <a:schemeClr val="accent6">
                    <a:lumMod val="97000"/>
                    <a:lumOff val="3000"/>
                  </a:schemeClr>
                </a:gs>
                <a:gs pos="100000">
                  <a:schemeClr val="accent6">
                    <a:lumMod val="60000"/>
                    <a:lumOff val="40000"/>
                  </a:schemeClr>
                </a:gs>
              </a:gsLst>
              <a:lin ang="16200000" scaled="1"/>
              <a:tileRect/>
            </a:gradFill>
          </a:ln>
          <a:effectLst>
            <a:innerShdw blurRad="127000">
              <a:prstClr val="black">
                <a:alpha val="90000"/>
              </a:prstClr>
            </a:innerShdw>
          </a:effectLst>
        </p:spPr>
      </p:pic>
      <p:sp>
        <p:nvSpPr>
          <p:cNvPr id="3" name="Content Placeholder 2">
            <a:extLst>
              <a:ext uri="{FF2B5EF4-FFF2-40B4-BE49-F238E27FC236}">
                <a16:creationId xmlns:a16="http://schemas.microsoft.com/office/drawing/2014/main" id="{FB885CAC-CBDF-E644-BEA4-96D9EBEFF5EA}"/>
              </a:ext>
            </a:extLst>
          </p:cNvPr>
          <p:cNvSpPr>
            <a:spLocks noGrp="1"/>
          </p:cNvSpPr>
          <p:nvPr>
            <p:ph idx="1"/>
          </p:nvPr>
        </p:nvSpPr>
        <p:spPr>
          <a:xfrm>
            <a:off x="7412020" y="2052116"/>
            <a:ext cx="3164142" cy="3997828"/>
          </a:xfrm>
        </p:spPr>
        <p:txBody>
          <a:bodyPr>
            <a:noAutofit/>
          </a:bodyPr>
          <a:lstStyle/>
          <a:p>
            <a:pPr>
              <a:lnSpc>
                <a:spcPct val="110000"/>
              </a:lnSpc>
            </a:pPr>
            <a:r>
              <a:rPr lang="en-US" sz="1800" dirty="0"/>
              <a:t>Classroom Management becomes easier with more than one teacher in the room. Since teachers have to agree upon classroom rules, they will also be there to hold one another accountable for enforcing the rules during the year. </a:t>
            </a:r>
          </a:p>
          <a:p>
            <a:pPr>
              <a:lnSpc>
                <a:spcPct val="110000"/>
              </a:lnSpc>
            </a:pPr>
            <a:r>
              <a:rPr lang="en-US" sz="1800" dirty="0"/>
              <a:t>This will lead to better organization across the board, and likely result in fewer behavioral issues from the students in the classroom. </a:t>
            </a:r>
          </a:p>
        </p:txBody>
      </p:sp>
      <p:sp>
        <p:nvSpPr>
          <p:cNvPr id="21" name="Rectangle 20">
            <a:extLst>
              <a:ext uri="{FF2B5EF4-FFF2-40B4-BE49-F238E27FC236}">
                <a16:creationId xmlns:a16="http://schemas.microsoft.com/office/drawing/2014/main" id="{8C547AF4-DD54-40F6-9F0C-1D4C014EB5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87666" y="-2718"/>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70736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stretch/>
        </a:blip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2C9A412-6D33-4176-9157-E3B99D3AC2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9867" cy="68552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4B943304-F883-42A9-840F-CC318A256D7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3" name="Picture 12">
            <a:extLst>
              <a:ext uri="{FF2B5EF4-FFF2-40B4-BE49-F238E27FC236}">
                <a16:creationId xmlns:a16="http://schemas.microsoft.com/office/drawing/2014/main" id="{1AAFC6A7-C24E-4A7C-9566-DB74CCFEF36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alphaModFix/>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5" name="Rectangle 14">
            <a:extLst>
              <a:ext uri="{FF2B5EF4-FFF2-40B4-BE49-F238E27FC236}">
                <a16:creationId xmlns:a16="http://schemas.microsoft.com/office/drawing/2014/main" id="{F2A188AC-153B-4A00-B5A5-794810FA01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C61FC670-9D36-4874-9280-16FEDEA4C6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236FD2F9-5FC0-4B1C-A95A-266B3379CB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7533" y="0"/>
            <a:ext cx="10378001"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group of people in a room&#10;&#10;Description automatically generated">
            <a:extLst>
              <a:ext uri="{FF2B5EF4-FFF2-40B4-BE49-F238E27FC236}">
                <a16:creationId xmlns:a16="http://schemas.microsoft.com/office/drawing/2014/main" id="{3B12E61B-2333-CE4F-A960-E4E778A31FF8}"/>
              </a:ext>
            </a:extLst>
          </p:cNvPr>
          <p:cNvPicPr>
            <a:picLocks noChangeAspect="1"/>
          </p:cNvPicPr>
          <p:nvPr/>
        </p:nvPicPr>
        <p:blipFill rotWithShape="1">
          <a:blip r:embed="rId5"/>
          <a:srcRect l="692" r="4" b="4"/>
          <a:stretch/>
        </p:blipFill>
        <p:spPr>
          <a:xfrm>
            <a:off x="2286938" y="2364159"/>
            <a:ext cx="4454381" cy="3364051"/>
          </a:xfrm>
          <a:prstGeom prst="rect">
            <a:avLst/>
          </a:prstGeom>
          <a:ln>
            <a:gradFill flip="none" rotWithShape="1">
              <a:gsLst>
                <a:gs pos="86000">
                  <a:schemeClr val="accent6">
                    <a:lumMod val="67000"/>
                  </a:schemeClr>
                </a:gs>
                <a:gs pos="20000">
                  <a:schemeClr val="accent6">
                    <a:lumMod val="97000"/>
                    <a:lumOff val="3000"/>
                  </a:schemeClr>
                </a:gs>
                <a:gs pos="100000">
                  <a:schemeClr val="accent6">
                    <a:lumMod val="60000"/>
                    <a:lumOff val="40000"/>
                  </a:schemeClr>
                </a:gs>
              </a:gsLst>
              <a:lin ang="16200000" scaled="1"/>
              <a:tileRect/>
            </a:gradFill>
          </a:ln>
          <a:effectLst>
            <a:innerShdw blurRad="127000">
              <a:prstClr val="black">
                <a:alpha val="90000"/>
              </a:prstClr>
            </a:innerShdw>
          </a:effectLst>
        </p:spPr>
      </p:pic>
      <p:sp>
        <p:nvSpPr>
          <p:cNvPr id="3" name="Content Placeholder 2">
            <a:extLst>
              <a:ext uri="{FF2B5EF4-FFF2-40B4-BE49-F238E27FC236}">
                <a16:creationId xmlns:a16="http://schemas.microsoft.com/office/drawing/2014/main" id="{60EC4742-E61D-5943-AC0F-5E276692183C}"/>
              </a:ext>
            </a:extLst>
          </p:cNvPr>
          <p:cNvSpPr>
            <a:spLocks noGrp="1"/>
          </p:cNvSpPr>
          <p:nvPr>
            <p:ph idx="1"/>
          </p:nvPr>
        </p:nvSpPr>
        <p:spPr>
          <a:xfrm>
            <a:off x="6988274" y="2047270"/>
            <a:ext cx="3973514" cy="3997828"/>
          </a:xfrm>
        </p:spPr>
        <p:txBody>
          <a:bodyPr>
            <a:noAutofit/>
          </a:bodyPr>
          <a:lstStyle/>
          <a:p>
            <a:r>
              <a:rPr lang="en-US" sz="1800" dirty="0"/>
              <a:t>Some teachers may feel more comfortable with teaching certain subjects over others. By pairing teachers, a broader range of comfortable teaching topics become available. While one might love teaching math, another might enjoy teaching writing. For these teachers, working together might be beneficial and the students will get better, more expert versions, of the lessons being taught.</a:t>
            </a:r>
          </a:p>
        </p:txBody>
      </p:sp>
      <p:sp>
        <p:nvSpPr>
          <p:cNvPr id="21" name="Rectangle 20">
            <a:extLst>
              <a:ext uri="{FF2B5EF4-FFF2-40B4-BE49-F238E27FC236}">
                <a16:creationId xmlns:a16="http://schemas.microsoft.com/office/drawing/2014/main" id="{8C547AF4-DD54-40F6-9F0C-1D4C014EB5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87666" y="-2718"/>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40288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C1D6EF-D1E0-9246-A96B-319DFDA5F11D}"/>
              </a:ext>
            </a:extLst>
          </p:cNvPr>
          <p:cNvSpPr>
            <a:spLocks noGrp="1"/>
          </p:cNvSpPr>
          <p:nvPr>
            <p:ph type="title"/>
          </p:nvPr>
        </p:nvSpPr>
        <p:spPr/>
        <p:txBody>
          <a:bodyPr/>
          <a:lstStyle/>
          <a:p>
            <a:r>
              <a:rPr lang="en-US" dirty="0"/>
              <a:t>How would co-teaching benefit a music classroom?</a:t>
            </a:r>
          </a:p>
        </p:txBody>
      </p:sp>
      <p:sp>
        <p:nvSpPr>
          <p:cNvPr id="3" name="Content Placeholder 2">
            <a:extLst>
              <a:ext uri="{FF2B5EF4-FFF2-40B4-BE49-F238E27FC236}">
                <a16:creationId xmlns:a16="http://schemas.microsoft.com/office/drawing/2014/main" id="{4C9C37B2-5175-C243-BCA9-BA884C16B7DC}"/>
              </a:ext>
            </a:extLst>
          </p:cNvPr>
          <p:cNvSpPr>
            <a:spLocks noGrp="1"/>
          </p:cNvSpPr>
          <p:nvPr>
            <p:ph idx="1"/>
          </p:nvPr>
        </p:nvSpPr>
        <p:spPr/>
        <p:txBody>
          <a:bodyPr/>
          <a:lstStyle/>
          <a:p>
            <a:r>
              <a:rPr lang="en-US" dirty="0"/>
              <a:t>Music teachers usually have one area of specific expertise: band, orchestra, or choir. </a:t>
            </a:r>
          </a:p>
          <a:p>
            <a:r>
              <a:rPr lang="en-US" dirty="0"/>
              <a:t>Beyond those, they may have an instrument family they studied: woodwinds, brass-winds, percussion, strings, or vocal. </a:t>
            </a:r>
          </a:p>
          <a:p>
            <a:r>
              <a:rPr lang="en-US" dirty="0"/>
              <a:t>Because of these very focused areas of study, they may feel uncomfortable teaching students in other areas. </a:t>
            </a:r>
          </a:p>
          <a:p>
            <a:r>
              <a:rPr lang="en-US" dirty="0"/>
              <a:t>Co teaching in the music classroom would allow for teachers to teach what they are experts in. </a:t>
            </a:r>
          </a:p>
        </p:txBody>
      </p:sp>
    </p:spTree>
    <p:extLst>
      <p:ext uri="{BB962C8B-B14F-4D97-AF65-F5344CB8AC3E}">
        <p14:creationId xmlns:p14="http://schemas.microsoft.com/office/powerpoint/2010/main" val="2551042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B5DEA-C9A7-EB49-86C4-F7C261896954}"/>
              </a:ext>
            </a:extLst>
          </p:cNvPr>
          <p:cNvSpPr>
            <a:spLocks noGrp="1"/>
          </p:cNvSpPr>
          <p:nvPr>
            <p:ph type="title"/>
          </p:nvPr>
        </p:nvSpPr>
        <p:spPr/>
        <p:txBody>
          <a:bodyPr/>
          <a:lstStyle/>
          <a:p>
            <a:r>
              <a:rPr lang="en-US" dirty="0"/>
              <a:t>Music co-teaching continued</a:t>
            </a:r>
          </a:p>
        </p:txBody>
      </p:sp>
      <p:sp>
        <p:nvSpPr>
          <p:cNvPr id="3" name="Content Placeholder 2">
            <a:extLst>
              <a:ext uri="{FF2B5EF4-FFF2-40B4-BE49-F238E27FC236}">
                <a16:creationId xmlns:a16="http://schemas.microsoft.com/office/drawing/2014/main" id="{E4808B72-2B71-0A44-AFD7-05099E19BE6C}"/>
              </a:ext>
            </a:extLst>
          </p:cNvPr>
          <p:cNvSpPr>
            <a:spLocks noGrp="1"/>
          </p:cNvSpPr>
          <p:nvPr>
            <p:ph idx="1"/>
          </p:nvPr>
        </p:nvSpPr>
        <p:spPr/>
        <p:txBody>
          <a:bodyPr>
            <a:normAutofit fontScale="92500" lnSpcReduction="10000"/>
          </a:bodyPr>
          <a:lstStyle/>
          <a:p>
            <a:r>
              <a:rPr lang="en-US" dirty="0"/>
              <a:t>Therefore, music departments will benefit from a “Vertical form” of co-teaching. </a:t>
            </a:r>
          </a:p>
          <a:p>
            <a:r>
              <a:rPr lang="en-US" dirty="0"/>
              <a:t>Essentially, an individual could be hired for each instrument type: woodwinds, brass, percussion, and vocal. </a:t>
            </a:r>
          </a:p>
          <a:p>
            <a:pPr lvl="1"/>
            <a:r>
              <a:rPr lang="en-US" dirty="0"/>
              <a:t>They could even be hired for teaching individual instruments: (</a:t>
            </a:r>
            <a:r>
              <a:rPr lang="en-US" dirty="0" err="1"/>
              <a:t>w.w.</a:t>
            </a:r>
            <a:r>
              <a:rPr lang="en-US" dirty="0"/>
              <a:t>) saxophone, clarinet, flute, (brass) trumpet, French horn, Euphonium/Baritone, tuba, (percussion) drum set, auxiliary, keyboards (strings) violin, viola, cello, bass, (vocal) soprano, alto, tenor, bass. </a:t>
            </a:r>
          </a:p>
          <a:p>
            <a:r>
              <a:rPr lang="en-US" dirty="0"/>
              <a:t>These individuals, rather than teaching one age of students, could teach every student in their instrument of expertise from elementary through high school. </a:t>
            </a:r>
          </a:p>
        </p:txBody>
      </p:sp>
    </p:spTree>
    <p:extLst>
      <p:ext uri="{BB962C8B-B14F-4D97-AF65-F5344CB8AC3E}">
        <p14:creationId xmlns:p14="http://schemas.microsoft.com/office/powerpoint/2010/main" val="3757868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E3F59-54E4-ED47-8A29-163D072D0DFD}"/>
              </a:ext>
            </a:extLst>
          </p:cNvPr>
          <p:cNvSpPr>
            <a:spLocks noGrp="1"/>
          </p:cNvSpPr>
          <p:nvPr>
            <p:ph type="title"/>
          </p:nvPr>
        </p:nvSpPr>
        <p:spPr/>
        <p:txBody>
          <a:bodyPr/>
          <a:lstStyle/>
          <a:p>
            <a:r>
              <a:rPr lang="en-US" dirty="0"/>
              <a:t>Music co teaching continued</a:t>
            </a:r>
          </a:p>
        </p:txBody>
      </p:sp>
      <p:sp>
        <p:nvSpPr>
          <p:cNvPr id="3" name="Content Placeholder 2">
            <a:extLst>
              <a:ext uri="{FF2B5EF4-FFF2-40B4-BE49-F238E27FC236}">
                <a16:creationId xmlns:a16="http://schemas.microsoft.com/office/drawing/2014/main" id="{BB7F9EFE-3962-DF41-94AE-8001414AABEC}"/>
              </a:ext>
            </a:extLst>
          </p:cNvPr>
          <p:cNvSpPr>
            <a:spLocks noGrp="1"/>
          </p:cNvSpPr>
          <p:nvPr>
            <p:ph idx="1"/>
          </p:nvPr>
        </p:nvSpPr>
        <p:spPr/>
        <p:txBody>
          <a:bodyPr>
            <a:normAutofit fontScale="92500"/>
          </a:bodyPr>
          <a:lstStyle/>
          <a:p>
            <a:r>
              <a:rPr lang="en-US" dirty="0"/>
              <a:t>Music teachers in the ”vertical form” need to be flexible, as they will be teaching in multiple schools at multiple levels, but they would always be in the ”comfort zone” of their primary instruments</a:t>
            </a:r>
          </a:p>
          <a:p>
            <a:r>
              <a:rPr lang="en-US" dirty="0"/>
              <a:t>Additionally, all teachers could be involved in the full band, orchestra, or choir rehearsals at every level. This way students get the input on musicality in rehearsal and specific technique help in their lessons. </a:t>
            </a:r>
          </a:p>
          <a:p>
            <a:r>
              <a:rPr lang="en-US" dirty="0"/>
              <a:t>This format is most beneficial for students: they get the best music education possible and feedback from more professional musicians than students in the traditional, one band teacher set up. </a:t>
            </a:r>
          </a:p>
        </p:txBody>
      </p:sp>
    </p:spTree>
    <p:extLst>
      <p:ext uri="{BB962C8B-B14F-4D97-AF65-F5344CB8AC3E}">
        <p14:creationId xmlns:p14="http://schemas.microsoft.com/office/powerpoint/2010/main" val="26938067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otalTime>15</TotalTime>
  <Words>737</Words>
  <Application>Microsoft Macintosh PowerPoint</Application>
  <PresentationFormat>Widescreen</PresentationFormat>
  <Paragraphs>32</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MS Shell Dlg 2</vt:lpstr>
      <vt:lpstr>Wingdings</vt:lpstr>
      <vt:lpstr>Wingdings 3</vt:lpstr>
      <vt:lpstr>Madison</vt:lpstr>
      <vt:lpstr>Pros and Cons of Co-Teaching</vt:lpstr>
      <vt:lpstr>General benefits of Co-teaching</vt:lpstr>
      <vt:lpstr>Some troubles of Co-Teaching</vt:lpstr>
      <vt:lpstr>PowerPoint Presentation</vt:lpstr>
      <vt:lpstr>PowerPoint Presentation</vt:lpstr>
      <vt:lpstr>PowerPoint Presentation</vt:lpstr>
      <vt:lpstr>How would co-teaching benefit a music classroom?</vt:lpstr>
      <vt:lpstr>Music co-teaching continued</vt:lpstr>
      <vt:lpstr>Music co teaching continued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Pros and Cons of Co-Teaching</dc:title>
  <dc:creator>Wald, Meghan</dc:creator>
  <cp:lastModifiedBy>Wald, Meghan</cp:lastModifiedBy>
  <cp:revision>3</cp:revision>
  <dcterms:created xsi:type="dcterms:W3CDTF">2019-08-04T23:14:34Z</dcterms:created>
  <dcterms:modified xsi:type="dcterms:W3CDTF">2019-08-04T23:30:04Z</dcterms:modified>
</cp:coreProperties>
</file>